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1"/>
  </p:sldMasterIdLst>
  <p:notesMasterIdLst>
    <p:notesMasterId r:id="rId31"/>
  </p:notesMasterIdLst>
  <p:sldIdLst>
    <p:sldId id="256" r:id="rId2"/>
    <p:sldId id="304" r:id="rId3"/>
    <p:sldId id="334" r:id="rId4"/>
    <p:sldId id="337" r:id="rId5"/>
    <p:sldId id="338" r:id="rId6"/>
    <p:sldId id="330" r:id="rId7"/>
    <p:sldId id="332" r:id="rId8"/>
    <p:sldId id="318" r:id="rId9"/>
    <p:sldId id="306" r:id="rId10"/>
    <p:sldId id="305" r:id="rId11"/>
    <p:sldId id="316" r:id="rId12"/>
    <p:sldId id="308" r:id="rId13"/>
    <p:sldId id="311" r:id="rId14"/>
    <p:sldId id="310" r:id="rId15"/>
    <p:sldId id="317" r:id="rId16"/>
    <p:sldId id="313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7" r:id="rId25"/>
    <p:sldId id="323" r:id="rId26"/>
    <p:sldId id="278" r:id="rId27"/>
    <p:sldId id="326" r:id="rId28"/>
    <p:sldId id="336" r:id="rId29"/>
    <p:sldId id="325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380" autoAdjust="0"/>
  </p:normalViewPr>
  <p:slideViewPr>
    <p:cSldViewPr>
      <p:cViewPr>
        <p:scale>
          <a:sx n="94" d="100"/>
          <a:sy n="94" d="100"/>
        </p:scale>
        <p:origin x="-1114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C64573-0562-4DF0-9878-A1343568004F}" type="doc">
      <dgm:prSet loTypeId="urn:microsoft.com/office/officeart/2005/8/layout/target3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360817A0-2D5A-480A-BF26-EFCA0ECD171E}">
      <dgm:prSet phldrT="[Текст]" custT="1"/>
      <dgm:spPr/>
      <dgm:t>
        <a:bodyPr/>
        <a:lstStyle/>
        <a:p>
          <a:pPr rtl="0"/>
          <a:r>
            <a:rPr kumimoji="0" lang="ru-RU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принцип развития динамичности</a:t>
          </a:r>
          <a:endParaRPr lang="ru-RU" sz="2800" dirty="0"/>
        </a:p>
      </dgm:t>
    </dgm:pt>
    <dgm:pt modelId="{900F046D-08F3-4965-9323-306F95647D36}" type="parTrans" cxnId="{29593D77-4D5F-4B6B-9915-C24EF1B59B3E}">
      <dgm:prSet/>
      <dgm:spPr/>
      <dgm:t>
        <a:bodyPr/>
        <a:lstStyle/>
        <a:p>
          <a:endParaRPr lang="ru-RU"/>
        </a:p>
      </dgm:t>
    </dgm:pt>
    <dgm:pt modelId="{601E5424-BC71-462B-801D-8DE1BA17D7BE}" type="sibTrans" cxnId="{29593D77-4D5F-4B6B-9915-C24EF1B59B3E}">
      <dgm:prSet/>
      <dgm:spPr/>
      <dgm:t>
        <a:bodyPr/>
        <a:lstStyle/>
        <a:p>
          <a:endParaRPr lang="ru-RU"/>
        </a:p>
      </dgm:t>
    </dgm:pt>
    <dgm:pt modelId="{9AD22472-4976-463E-AD40-3998DB7C58F3}">
      <dgm:prSet phldrT="[Текст]" custT="1"/>
      <dgm:spPr/>
      <dgm:t>
        <a:bodyPr/>
        <a:lstStyle/>
        <a:p>
          <a:r>
            <a:rPr kumimoji="0" lang="ru-RU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принцип продуктивной обработки информации</a:t>
          </a:r>
          <a:endParaRPr lang="ru-RU" sz="2800" dirty="0"/>
        </a:p>
      </dgm:t>
    </dgm:pt>
    <dgm:pt modelId="{07D4C6FB-A7B3-4FBB-91CF-A5D585F54F1E}" type="parTrans" cxnId="{6891B3B0-37E1-4F01-826B-87E9CE1199B3}">
      <dgm:prSet/>
      <dgm:spPr/>
      <dgm:t>
        <a:bodyPr/>
        <a:lstStyle/>
        <a:p>
          <a:endParaRPr lang="ru-RU"/>
        </a:p>
      </dgm:t>
    </dgm:pt>
    <dgm:pt modelId="{58D02A6D-A175-44FA-8E50-13D7C91204FB}" type="sibTrans" cxnId="{6891B3B0-37E1-4F01-826B-87E9CE1199B3}">
      <dgm:prSet/>
      <dgm:spPr/>
      <dgm:t>
        <a:bodyPr/>
        <a:lstStyle/>
        <a:p>
          <a:endParaRPr lang="ru-RU"/>
        </a:p>
      </dgm:t>
    </dgm:pt>
    <dgm:pt modelId="{ADD88B68-0A1A-4394-AA55-64DD25F178CD}">
      <dgm:prSet phldrT="[Текст]" custT="1"/>
      <dgm:spPr/>
      <dgm:t>
        <a:bodyPr/>
        <a:lstStyle/>
        <a:p>
          <a:r>
            <a:rPr kumimoji="0" lang="ru-RU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принцип развития и коррекции высших психических функций</a:t>
          </a:r>
          <a:endParaRPr lang="ru-RU" sz="2800" dirty="0"/>
        </a:p>
      </dgm:t>
    </dgm:pt>
    <dgm:pt modelId="{79215F95-2BFB-430A-8B0A-492ED3839D7C}" type="parTrans" cxnId="{672603EA-C141-4A63-8D20-F6CC3F54A7FF}">
      <dgm:prSet/>
      <dgm:spPr/>
      <dgm:t>
        <a:bodyPr/>
        <a:lstStyle/>
        <a:p>
          <a:endParaRPr lang="ru-RU"/>
        </a:p>
      </dgm:t>
    </dgm:pt>
    <dgm:pt modelId="{C06C705E-5627-4495-84EA-F54DD46FF7DF}" type="sibTrans" cxnId="{672603EA-C141-4A63-8D20-F6CC3F54A7FF}">
      <dgm:prSet/>
      <dgm:spPr/>
      <dgm:t>
        <a:bodyPr/>
        <a:lstStyle/>
        <a:p>
          <a:endParaRPr lang="ru-RU"/>
        </a:p>
      </dgm:t>
    </dgm:pt>
    <dgm:pt modelId="{E7DFE0D0-750A-40DB-B935-3BA35A45E775}">
      <dgm:prSet phldrT="[Текст]" custT="1"/>
      <dgm:spPr/>
      <dgm:t>
        <a:bodyPr/>
        <a:lstStyle/>
        <a:p>
          <a:r>
            <a:rPr kumimoji="0" lang="ru-RU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принцип мотивации к учению </a:t>
          </a:r>
          <a:endParaRPr lang="ru-RU" sz="2800" dirty="0"/>
        </a:p>
      </dgm:t>
    </dgm:pt>
    <dgm:pt modelId="{BCD11213-0212-4DEA-B3D0-2C59AB6F204E}" type="parTrans" cxnId="{F866DA9E-2879-401A-A82B-7064C99EB1DE}">
      <dgm:prSet/>
      <dgm:spPr/>
      <dgm:t>
        <a:bodyPr/>
        <a:lstStyle/>
        <a:p>
          <a:endParaRPr lang="ru-RU"/>
        </a:p>
      </dgm:t>
    </dgm:pt>
    <dgm:pt modelId="{006D66DE-56D3-430D-AEC0-D9429F142E21}" type="sibTrans" cxnId="{F866DA9E-2879-401A-A82B-7064C99EB1DE}">
      <dgm:prSet/>
      <dgm:spPr/>
      <dgm:t>
        <a:bodyPr/>
        <a:lstStyle/>
        <a:p>
          <a:endParaRPr lang="ru-RU"/>
        </a:p>
      </dgm:t>
    </dgm:pt>
    <dgm:pt modelId="{C4151958-04DA-4DAA-9832-D307548E2C9D}" type="pres">
      <dgm:prSet presAssocID="{93C64573-0562-4DF0-9878-A1343568004F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3230B6F-42F4-4572-988C-D02455D5D2ED}" type="pres">
      <dgm:prSet presAssocID="{360817A0-2D5A-480A-BF26-EFCA0ECD171E}" presName="circle1" presStyleLbl="node1" presStyleIdx="0" presStyleCnt="4"/>
      <dgm:spPr/>
    </dgm:pt>
    <dgm:pt modelId="{A325F491-D045-41BC-88C4-61F467149A14}" type="pres">
      <dgm:prSet presAssocID="{360817A0-2D5A-480A-BF26-EFCA0ECD171E}" presName="space" presStyleCnt="0"/>
      <dgm:spPr/>
    </dgm:pt>
    <dgm:pt modelId="{6CE0F3F6-4992-4920-A923-2EA9C7D37C7B}" type="pres">
      <dgm:prSet presAssocID="{360817A0-2D5A-480A-BF26-EFCA0ECD171E}" presName="rect1" presStyleLbl="alignAcc1" presStyleIdx="0" presStyleCnt="4" custLinFactNeighborX="-2817" custLinFactNeighborY="-3036"/>
      <dgm:spPr/>
      <dgm:t>
        <a:bodyPr/>
        <a:lstStyle/>
        <a:p>
          <a:endParaRPr lang="ru-RU"/>
        </a:p>
      </dgm:t>
    </dgm:pt>
    <dgm:pt modelId="{68822E5F-7765-498D-8B69-0065C8BD9AF3}" type="pres">
      <dgm:prSet presAssocID="{9AD22472-4976-463E-AD40-3998DB7C58F3}" presName="vertSpace2" presStyleLbl="node1" presStyleIdx="0" presStyleCnt="4"/>
      <dgm:spPr/>
    </dgm:pt>
    <dgm:pt modelId="{747E0FAF-C08B-4347-ABDE-6DC3FE149B83}" type="pres">
      <dgm:prSet presAssocID="{9AD22472-4976-463E-AD40-3998DB7C58F3}" presName="circle2" presStyleLbl="node1" presStyleIdx="1" presStyleCnt="4"/>
      <dgm:spPr/>
    </dgm:pt>
    <dgm:pt modelId="{D7B36CFE-8C70-4CB7-89D4-8016114C9B7A}" type="pres">
      <dgm:prSet presAssocID="{9AD22472-4976-463E-AD40-3998DB7C58F3}" presName="rect2" presStyleLbl="alignAcc1" presStyleIdx="1" presStyleCnt="4" custLinFactNeighborX="670" custLinFactNeighborY="730"/>
      <dgm:spPr/>
      <dgm:t>
        <a:bodyPr/>
        <a:lstStyle/>
        <a:p>
          <a:endParaRPr lang="ru-RU"/>
        </a:p>
      </dgm:t>
    </dgm:pt>
    <dgm:pt modelId="{D8619D18-47AF-4DA6-AECD-8BC0C609D5E9}" type="pres">
      <dgm:prSet presAssocID="{ADD88B68-0A1A-4394-AA55-64DD25F178CD}" presName="vertSpace3" presStyleLbl="node1" presStyleIdx="1" presStyleCnt="4"/>
      <dgm:spPr/>
    </dgm:pt>
    <dgm:pt modelId="{D68A3A1B-1C28-4F21-9AA3-FA5E55B0283C}" type="pres">
      <dgm:prSet presAssocID="{ADD88B68-0A1A-4394-AA55-64DD25F178CD}" presName="circle3" presStyleLbl="node1" presStyleIdx="2" presStyleCnt="4"/>
      <dgm:spPr/>
    </dgm:pt>
    <dgm:pt modelId="{63FCA61D-4702-45E0-9585-664D4A296494}" type="pres">
      <dgm:prSet presAssocID="{ADD88B68-0A1A-4394-AA55-64DD25F178CD}" presName="rect3" presStyleLbl="alignAcc1" presStyleIdx="2" presStyleCnt="4"/>
      <dgm:spPr/>
      <dgm:t>
        <a:bodyPr/>
        <a:lstStyle/>
        <a:p>
          <a:endParaRPr lang="ru-RU"/>
        </a:p>
      </dgm:t>
    </dgm:pt>
    <dgm:pt modelId="{B713EF2C-CDBF-4B64-998A-C7A202DF78ED}" type="pres">
      <dgm:prSet presAssocID="{E7DFE0D0-750A-40DB-B935-3BA35A45E775}" presName="vertSpace4" presStyleLbl="node1" presStyleIdx="2" presStyleCnt="4"/>
      <dgm:spPr/>
    </dgm:pt>
    <dgm:pt modelId="{455478AA-9813-42C8-ABEE-D0865E1A418D}" type="pres">
      <dgm:prSet presAssocID="{E7DFE0D0-750A-40DB-B935-3BA35A45E775}" presName="circle4" presStyleLbl="node1" presStyleIdx="3" presStyleCnt="4"/>
      <dgm:spPr/>
    </dgm:pt>
    <dgm:pt modelId="{ADBE06E5-1DFB-45A7-A504-16C0EFB58E19}" type="pres">
      <dgm:prSet presAssocID="{E7DFE0D0-750A-40DB-B935-3BA35A45E775}" presName="rect4" presStyleLbl="alignAcc1" presStyleIdx="3" presStyleCnt="4"/>
      <dgm:spPr/>
      <dgm:t>
        <a:bodyPr/>
        <a:lstStyle/>
        <a:p>
          <a:endParaRPr lang="ru-RU"/>
        </a:p>
      </dgm:t>
    </dgm:pt>
    <dgm:pt modelId="{5FE8557B-DE23-4BD7-A20A-7578EF922EF6}" type="pres">
      <dgm:prSet presAssocID="{360817A0-2D5A-480A-BF26-EFCA0ECD171E}" presName="rect1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B0A9BF-35F7-421E-8AD0-A78244B7E24F}" type="pres">
      <dgm:prSet presAssocID="{9AD22472-4976-463E-AD40-3998DB7C58F3}" presName="rect2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0122BA-8919-4A5D-ACBF-B4345324A6DE}" type="pres">
      <dgm:prSet presAssocID="{ADD88B68-0A1A-4394-AA55-64DD25F178CD}" presName="rect3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9C70B-D92F-45C3-A34B-78AA31E84910}" type="pres">
      <dgm:prSet presAssocID="{E7DFE0D0-750A-40DB-B935-3BA35A45E775}" presName="rect4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3B7F76-8A92-4653-A1CF-D14CB29C1A2D}" type="presOf" srcId="{ADD88B68-0A1A-4394-AA55-64DD25F178CD}" destId="{63FCA61D-4702-45E0-9585-664D4A296494}" srcOrd="0" destOrd="0" presId="urn:microsoft.com/office/officeart/2005/8/layout/target3"/>
    <dgm:cxn modelId="{3BF3DF56-8103-417A-B6C8-12A0AA2A10BA}" type="presOf" srcId="{360817A0-2D5A-480A-BF26-EFCA0ECD171E}" destId="{6CE0F3F6-4992-4920-A923-2EA9C7D37C7B}" srcOrd="0" destOrd="0" presId="urn:microsoft.com/office/officeart/2005/8/layout/target3"/>
    <dgm:cxn modelId="{045A6FA8-50BD-4556-8D68-EC90A51808F8}" type="presOf" srcId="{9AD22472-4976-463E-AD40-3998DB7C58F3}" destId="{D7B36CFE-8C70-4CB7-89D4-8016114C9B7A}" srcOrd="0" destOrd="0" presId="urn:microsoft.com/office/officeart/2005/8/layout/target3"/>
    <dgm:cxn modelId="{42A3D970-4855-40A5-BDBB-9AFE959655C7}" type="presOf" srcId="{9AD22472-4976-463E-AD40-3998DB7C58F3}" destId="{2DB0A9BF-35F7-421E-8AD0-A78244B7E24F}" srcOrd="1" destOrd="0" presId="urn:microsoft.com/office/officeart/2005/8/layout/target3"/>
    <dgm:cxn modelId="{29593D77-4D5F-4B6B-9915-C24EF1B59B3E}" srcId="{93C64573-0562-4DF0-9878-A1343568004F}" destId="{360817A0-2D5A-480A-BF26-EFCA0ECD171E}" srcOrd="0" destOrd="0" parTransId="{900F046D-08F3-4965-9323-306F95647D36}" sibTransId="{601E5424-BC71-462B-801D-8DE1BA17D7BE}"/>
    <dgm:cxn modelId="{DAAC234F-7E61-46CE-990F-8C63489194F6}" type="presOf" srcId="{ADD88B68-0A1A-4394-AA55-64DD25F178CD}" destId="{430122BA-8919-4A5D-ACBF-B4345324A6DE}" srcOrd="1" destOrd="0" presId="urn:microsoft.com/office/officeart/2005/8/layout/target3"/>
    <dgm:cxn modelId="{4E71EBF1-9C73-4EB9-81AD-481658A3A53E}" type="presOf" srcId="{E7DFE0D0-750A-40DB-B935-3BA35A45E775}" destId="{6E59C70B-D92F-45C3-A34B-78AA31E84910}" srcOrd="1" destOrd="0" presId="urn:microsoft.com/office/officeart/2005/8/layout/target3"/>
    <dgm:cxn modelId="{672603EA-C141-4A63-8D20-F6CC3F54A7FF}" srcId="{93C64573-0562-4DF0-9878-A1343568004F}" destId="{ADD88B68-0A1A-4394-AA55-64DD25F178CD}" srcOrd="2" destOrd="0" parTransId="{79215F95-2BFB-430A-8B0A-492ED3839D7C}" sibTransId="{C06C705E-5627-4495-84EA-F54DD46FF7DF}"/>
    <dgm:cxn modelId="{A99BF22F-0FB6-4EB2-AFF7-1C876B9DD1FD}" type="presOf" srcId="{360817A0-2D5A-480A-BF26-EFCA0ECD171E}" destId="{5FE8557B-DE23-4BD7-A20A-7578EF922EF6}" srcOrd="1" destOrd="0" presId="urn:microsoft.com/office/officeart/2005/8/layout/target3"/>
    <dgm:cxn modelId="{D8EEADA9-61DA-4708-AE26-31DEF8484E08}" type="presOf" srcId="{93C64573-0562-4DF0-9878-A1343568004F}" destId="{C4151958-04DA-4DAA-9832-D307548E2C9D}" srcOrd="0" destOrd="0" presId="urn:microsoft.com/office/officeart/2005/8/layout/target3"/>
    <dgm:cxn modelId="{F866DA9E-2879-401A-A82B-7064C99EB1DE}" srcId="{93C64573-0562-4DF0-9878-A1343568004F}" destId="{E7DFE0D0-750A-40DB-B935-3BA35A45E775}" srcOrd="3" destOrd="0" parTransId="{BCD11213-0212-4DEA-B3D0-2C59AB6F204E}" sibTransId="{006D66DE-56D3-430D-AEC0-D9429F142E21}"/>
    <dgm:cxn modelId="{6891B3B0-37E1-4F01-826B-87E9CE1199B3}" srcId="{93C64573-0562-4DF0-9878-A1343568004F}" destId="{9AD22472-4976-463E-AD40-3998DB7C58F3}" srcOrd="1" destOrd="0" parTransId="{07D4C6FB-A7B3-4FBB-91CF-A5D585F54F1E}" sibTransId="{58D02A6D-A175-44FA-8E50-13D7C91204FB}"/>
    <dgm:cxn modelId="{F68095CC-65B4-4E78-A886-0CED15868897}" type="presOf" srcId="{E7DFE0D0-750A-40DB-B935-3BA35A45E775}" destId="{ADBE06E5-1DFB-45A7-A504-16C0EFB58E19}" srcOrd="0" destOrd="0" presId="urn:microsoft.com/office/officeart/2005/8/layout/target3"/>
    <dgm:cxn modelId="{9AF63EF3-AF80-4544-8084-B78991CE95DC}" type="presParOf" srcId="{C4151958-04DA-4DAA-9832-D307548E2C9D}" destId="{93230B6F-42F4-4572-988C-D02455D5D2ED}" srcOrd="0" destOrd="0" presId="urn:microsoft.com/office/officeart/2005/8/layout/target3"/>
    <dgm:cxn modelId="{B59BB86A-5D2B-4DEC-B782-EB950E89D2DA}" type="presParOf" srcId="{C4151958-04DA-4DAA-9832-D307548E2C9D}" destId="{A325F491-D045-41BC-88C4-61F467149A14}" srcOrd="1" destOrd="0" presId="urn:microsoft.com/office/officeart/2005/8/layout/target3"/>
    <dgm:cxn modelId="{A9AE4E85-6954-4CB6-BB0F-A2C644807553}" type="presParOf" srcId="{C4151958-04DA-4DAA-9832-D307548E2C9D}" destId="{6CE0F3F6-4992-4920-A923-2EA9C7D37C7B}" srcOrd="2" destOrd="0" presId="urn:microsoft.com/office/officeart/2005/8/layout/target3"/>
    <dgm:cxn modelId="{4AC6DC1E-F007-46CE-B658-21A807376EA9}" type="presParOf" srcId="{C4151958-04DA-4DAA-9832-D307548E2C9D}" destId="{68822E5F-7765-498D-8B69-0065C8BD9AF3}" srcOrd="3" destOrd="0" presId="urn:microsoft.com/office/officeart/2005/8/layout/target3"/>
    <dgm:cxn modelId="{697A5E61-7606-42AA-BC14-6BA231A3C0B5}" type="presParOf" srcId="{C4151958-04DA-4DAA-9832-D307548E2C9D}" destId="{747E0FAF-C08B-4347-ABDE-6DC3FE149B83}" srcOrd="4" destOrd="0" presId="urn:microsoft.com/office/officeart/2005/8/layout/target3"/>
    <dgm:cxn modelId="{EB719080-5202-4659-AA94-8360A0179B75}" type="presParOf" srcId="{C4151958-04DA-4DAA-9832-D307548E2C9D}" destId="{D7B36CFE-8C70-4CB7-89D4-8016114C9B7A}" srcOrd="5" destOrd="0" presId="urn:microsoft.com/office/officeart/2005/8/layout/target3"/>
    <dgm:cxn modelId="{35E09DA7-C061-4B8B-9957-1C9FD734C48B}" type="presParOf" srcId="{C4151958-04DA-4DAA-9832-D307548E2C9D}" destId="{D8619D18-47AF-4DA6-AECD-8BC0C609D5E9}" srcOrd="6" destOrd="0" presId="urn:microsoft.com/office/officeart/2005/8/layout/target3"/>
    <dgm:cxn modelId="{A522636D-6CED-4E30-883A-C87273A09A64}" type="presParOf" srcId="{C4151958-04DA-4DAA-9832-D307548E2C9D}" destId="{D68A3A1B-1C28-4F21-9AA3-FA5E55B0283C}" srcOrd="7" destOrd="0" presId="urn:microsoft.com/office/officeart/2005/8/layout/target3"/>
    <dgm:cxn modelId="{EAE96AFA-B133-41D4-BFDF-84D85067FB6A}" type="presParOf" srcId="{C4151958-04DA-4DAA-9832-D307548E2C9D}" destId="{63FCA61D-4702-45E0-9585-664D4A296494}" srcOrd="8" destOrd="0" presId="urn:microsoft.com/office/officeart/2005/8/layout/target3"/>
    <dgm:cxn modelId="{635677C2-E4A7-4B7B-B27D-FE66654AB3C8}" type="presParOf" srcId="{C4151958-04DA-4DAA-9832-D307548E2C9D}" destId="{B713EF2C-CDBF-4B64-998A-C7A202DF78ED}" srcOrd="9" destOrd="0" presId="urn:microsoft.com/office/officeart/2005/8/layout/target3"/>
    <dgm:cxn modelId="{06F0750B-5C9D-48A5-8C3C-D874A19A3221}" type="presParOf" srcId="{C4151958-04DA-4DAA-9832-D307548E2C9D}" destId="{455478AA-9813-42C8-ABEE-D0865E1A418D}" srcOrd="10" destOrd="0" presId="urn:microsoft.com/office/officeart/2005/8/layout/target3"/>
    <dgm:cxn modelId="{D05D9350-F046-4D40-8D66-A9DD8EE2D6E2}" type="presParOf" srcId="{C4151958-04DA-4DAA-9832-D307548E2C9D}" destId="{ADBE06E5-1DFB-45A7-A504-16C0EFB58E19}" srcOrd="11" destOrd="0" presId="urn:microsoft.com/office/officeart/2005/8/layout/target3"/>
    <dgm:cxn modelId="{70854D90-83C7-4300-9890-9882B90E4CE3}" type="presParOf" srcId="{C4151958-04DA-4DAA-9832-D307548E2C9D}" destId="{5FE8557B-DE23-4BD7-A20A-7578EF922EF6}" srcOrd="12" destOrd="0" presId="urn:microsoft.com/office/officeart/2005/8/layout/target3"/>
    <dgm:cxn modelId="{7A9971B2-0664-4893-A237-8546C23AAD64}" type="presParOf" srcId="{C4151958-04DA-4DAA-9832-D307548E2C9D}" destId="{2DB0A9BF-35F7-421E-8AD0-A78244B7E24F}" srcOrd="13" destOrd="0" presId="urn:microsoft.com/office/officeart/2005/8/layout/target3"/>
    <dgm:cxn modelId="{23191D60-7E15-44E0-B53A-007FF5CCD088}" type="presParOf" srcId="{C4151958-04DA-4DAA-9832-D307548E2C9D}" destId="{430122BA-8919-4A5D-ACBF-B4345324A6DE}" srcOrd="14" destOrd="0" presId="urn:microsoft.com/office/officeart/2005/8/layout/target3"/>
    <dgm:cxn modelId="{1F6E0FAE-8C39-40CC-8A28-A287D449DADE}" type="presParOf" srcId="{C4151958-04DA-4DAA-9832-D307548E2C9D}" destId="{6E59C70B-D92F-45C3-A34B-78AA31E84910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230B6F-42F4-4572-988C-D02455D5D2ED}">
      <dsp:nvSpPr>
        <dsp:cNvPr id="0" name=""/>
        <dsp:cNvSpPr/>
      </dsp:nvSpPr>
      <dsp:spPr>
        <a:xfrm>
          <a:off x="0" y="135744"/>
          <a:ext cx="5014947" cy="5014947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E0F3F6-4992-4920-A923-2EA9C7D37C7B}">
      <dsp:nvSpPr>
        <dsp:cNvPr id="0" name=""/>
        <dsp:cNvSpPr/>
      </dsp:nvSpPr>
      <dsp:spPr>
        <a:xfrm>
          <a:off x="2342657" y="0"/>
          <a:ext cx="5850772" cy="501494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800" b="0" i="0" u="none" strike="noStrike" kern="1200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принцип развития динамичности</a:t>
          </a:r>
          <a:endParaRPr lang="ru-RU" sz="2800" kern="1200" dirty="0"/>
        </a:p>
      </dsp:txBody>
      <dsp:txXfrm>
        <a:off x="2342657" y="0"/>
        <a:ext cx="5850772" cy="1065676"/>
      </dsp:txXfrm>
    </dsp:sp>
    <dsp:sp modelId="{747E0FAF-C08B-4347-ABDE-6DC3FE149B83}">
      <dsp:nvSpPr>
        <dsp:cNvPr id="0" name=""/>
        <dsp:cNvSpPr/>
      </dsp:nvSpPr>
      <dsp:spPr>
        <a:xfrm>
          <a:off x="658211" y="1201420"/>
          <a:ext cx="3698523" cy="3698523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B36CFE-8C70-4CB7-89D4-8016114C9B7A}">
      <dsp:nvSpPr>
        <dsp:cNvPr id="0" name=""/>
        <dsp:cNvSpPr/>
      </dsp:nvSpPr>
      <dsp:spPr>
        <a:xfrm>
          <a:off x="2507473" y="1228419"/>
          <a:ext cx="5850772" cy="369852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800" b="0" i="0" u="none" strike="noStrike" kern="1200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принцип продуктивной обработки информации</a:t>
          </a:r>
          <a:endParaRPr lang="ru-RU" sz="2800" kern="1200" dirty="0"/>
        </a:p>
      </dsp:txBody>
      <dsp:txXfrm>
        <a:off x="2507473" y="1228419"/>
        <a:ext cx="5850772" cy="1065676"/>
      </dsp:txXfrm>
    </dsp:sp>
    <dsp:sp modelId="{D68A3A1B-1C28-4F21-9AA3-FA5E55B0283C}">
      <dsp:nvSpPr>
        <dsp:cNvPr id="0" name=""/>
        <dsp:cNvSpPr/>
      </dsp:nvSpPr>
      <dsp:spPr>
        <a:xfrm>
          <a:off x="1316423" y="2267096"/>
          <a:ext cx="2382100" cy="2382100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FCA61D-4702-45E0-9585-664D4A296494}">
      <dsp:nvSpPr>
        <dsp:cNvPr id="0" name=""/>
        <dsp:cNvSpPr/>
      </dsp:nvSpPr>
      <dsp:spPr>
        <a:xfrm>
          <a:off x="2507473" y="2267096"/>
          <a:ext cx="5850772" cy="2382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800" b="0" i="0" u="none" strike="noStrike" kern="1200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принцип развития и коррекции высших психических функций</a:t>
          </a:r>
          <a:endParaRPr lang="ru-RU" sz="2800" kern="1200" dirty="0"/>
        </a:p>
      </dsp:txBody>
      <dsp:txXfrm>
        <a:off x="2507473" y="2267096"/>
        <a:ext cx="5850772" cy="1065676"/>
      </dsp:txXfrm>
    </dsp:sp>
    <dsp:sp modelId="{455478AA-9813-42C8-ABEE-D0865E1A418D}">
      <dsp:nvSpPr>
        <dsp:cNvPr id="0" name=""/>
        <dsp:cNvSpPr/>
      </dsp:nvSpPr>
      <dsp:spPr>
        <a:xfrm>
          <a:off x="1974635" y="3332773"/>
          <a:ext cx="1065676" cy="1065676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BE06E5-1DFB-45A7-A504-16C0EFB58E19}">
      <dsp:nvSpPr>
        <dsp:cNvPr id="0" name=""/>
        <dsp:cNvSpPr/>
      </dsp:nvSpPr>
      <dsp:spPr>
        <a:xfrm>
          <a:off x="2507473" y="3332773"/>
          <a:ext cx="5850772" cy="106567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800" b="0" i="0" u="none" strike="noStrike" kern="1200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принцип мотивации к учению </a:t>
          </a:r>
          <a:endParaRPr lang="ru-RU" sz="2800" kern="1200" dirty="0"/>
        </a:p>
      </dsp:txBody>
      <dsp:txXfrm>
        <a:off x="2507473" y="3332773"/>
        <a:ext cx="5850772" cy="10656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B06F21-79B6-406D-93D8-D1552DBA2B59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AAAC32-B348-482A-B3D4-433AD1162C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568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2CD3D3F-4392-4CDE-B3AE-FD037DBCD02E}" type="slidenum">
              <a:rPr lang="ru-RU"/>
              <a:pPr/>
              <a:t>6</a:t>
            </a:fld>
            <a:endParaRPr lang="ru-RU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8D232FD-5EA3-421E-9514-450D42E07F8D}" type="slidenum">
              <a:rPr lang="ru-RU"/>
              <a:pPr/>
              <a:t>25</a:t>
            </a:fld>
            <a:endParaRPr lang="ru-RU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935167"/>
            <a:ext cx="4038600" cy="2117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4205288"/>
            <a:ext cx="4038600" cy="21193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3"/>
          </p:nvPr>
        </p:nvSpPr>
        <p:spPr>
          <a:xfrm>
            <a:off x="4648200" y="1935166"/>
            <a:ext cx="4038600" cy="4389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FDE6D-31D8-4A33-A0DE-41CB2822A2A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260FF3-8B59-4CBD-B383-46F310EC71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92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78C07D-3943-4CB1-8DC4-24BA1FCC7F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9.png"/><Relationship Id="rId4" Type="http://schemas.openxmlformats.org/officeDocument/2006/relationships/oleObject" Target="../embeddings/oleObject1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124744"/>
            <a:ext cx="7560840" cy="410445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Социализация детей с ограниченными 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возможностями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через развитие их творческих способностей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системе дополнительного образования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http://poipkro.pskovedu.ru/wp-content/uploads/2014/03/psi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3861048"/>
            <a:ext cx="4038252" cy="29969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0"/>
          <p:cNvSpPr txBox="1">
            <a:spLocks noChangeArrowheads="1"/>
          </p:cNvSpPr>
          <p:nvPr/>
        </p:nvSpPr>
        <p:spPr bwMode="auto">
          <a:xfrm>
            <a:off x="2699792" y="188640"/>
            <a:ext cx="6192325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1" hangingPunct="1"/>
            <a:r>
              <a:rPr lang="ru-RU" sz="2000" dirty="0">
                <a:solidFill>
                  <a:schemeClr val="tx1"/>
                </a:solidFill>
              </a:rPr>
              <a:t>«</a:t>
            </a:r>
            <a:r>
              <a:rPr lang="ru-RU" sz="2400" b="1" i="1" dirty="0">
                <a:solidFill>
                  <a:schemeClr val="tx1"/>
                </a:solidFill>
              </a:rPr>
              <a:t>Процесс творчества характерен тем, что творец самой своей работой и ее результатом производит огромное влияние на тех, кто находится рядом». </a:t>
            </a:r>
            <a:r>
              <a:rPr lang="ru-RU" sz="1800" dirty="0">
                <a:solidFill>
                  <a:schemeClr val="tx1"/>
                </a:solidFill>
              </a:rPr>
              <a:t>Сухомлинский В.А.</a:t>
            </a:r>
          </a:p>
        </p:txBody>
      </p:sp>
      <p:pic>
        <p:nvPicPr>
          <p:cNvPr id="5123" name="Picture 12" descr="11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348880"/>
            <a:ext cx="3096344" cy="3408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Нижний колонтитул 6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pic>
        <p:nvPicPr>
          <p:cNvPr id="5125" name="Picture 9" descr="ПоложОПлатУслугах 03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8167" y="3140968"/>
            <a:ext cx="5185833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Text Box 9"/>
          <p:cNvSpPr txBox="1">
            <a:spLocks noChangeArrowheads="1"/>
          </p:cNvSpPr>
          <p:nvPr/>
        </p:nvSpPr>
        <p:spPr bwMode="auto">
          <a:xfrm>
            <a:off x="5148064" y="15526344"/>
            <a:ext cx="360040" cy="1929759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Участие в творческих выставках:</a:t>
            </a:r>
          </a:p>
          <a:p>
            <a:pPr algn="ctr"/>
            <a:r>
              <a:rPr lang="ru-RU" sz="1600" dirty="0"/>
              <a:t>«Цветы родного края»</a:t>
            </a:r>
          </a:p>
          <a:p>
            <a:pPr algn="ctr"/>
            <a:r>
              <a:rPr lang="ru-RU" sz="1600" dirty="0"/>
              <a:t>«Наши неограниченные способности»</a:t>
            </a:r>
          </a:p>
          <a:p>
            <a:pPr algn="ctr"/>
            <a:endParaRPr lang="ru-RU" sz="1600" dirty="0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11268" name="Picture 5" descr="BKDC693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3319" y="994843"/>
            <a:ext cx="4343400" cy="3258589"/>
          </a:xfrm>
          <a:noFill/>
        </p:spPr>
      </p:pic>
      <p:pic>
        <p:nvPicPr>
          <p:cNvPr id="11267" name="Picture 4" descr="BKDC693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7" descr="фото 05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3962400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8" descr="фото 05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304800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endParaRPr lang="ru-RU" sz="2800" smtClean="0"/>
          </a:p>
        </p:txBody>
      </p:sp>
      <p:sp>
        <p:nvSpPr>
          <p:cNvPr id="20483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220071" y="980727"/>
            <a:ext cx="3390529" cy="3833061"/>
          </a:xfrm>
        </p:spPr>
        <p:txBody>
          <a:bodyPr>
            <a:normAutofit fontScale="77500" lnSpcReduction="20000"/>
          </a:bodyPr>
          <a:lstStyle/>
          <a:p>
            <a:pPr>
              <a:buFontTx/>
              <a:buNone/>
            </a:pPr>
            <a:r>
              <a:rPr lang="ru-RU" sz="2400" b="1" i="1" dirty="0" smtClean="0"/>
              <a:t>Конкурсные экспозиции</a:t>
            </a:r>
          </a:p>
          <a:p>
            <a:pPr>
              <a:buFontTx/>
              <a:buNone/>
            </a:pPr>
            <a:r>
              <a:rPr lang="ru-RU" sz="2400" b="1" i="1" dirty="0" smtClean="0"/>
              <a:t>изготовленные для </a:t>
            </a:r>
          </a:p>
          <a:p>
            <a:pPr>
              <a:buFontTx/>
              <a:buNone/>
            </a:pPr>
            <a:r>
              <a:rPr lang="ru-RU" sz="2400" b="1" i="1" dirty="0" smtClean="0"/>
              <a:t>музея современной</a:t>
            </a:r>
          </a:p>
          <a:p>
            <a:pPr>
              <a:buFontTx/>
              <a:buNone/>
            </a:pPr>
            <a:r>
              <a:rPr lang="ru-RU" sz="2400" b="1" i="1" dirty="0" smtClean="0"/>
              <a:t>национальной культуры</a:t>
            </a:r>
          </a:p>
          <a:p>
            <a:pPr>
              <a:buFontTx/>
              <a:buNone/>
            </a:pPr>
            <a:r>
              <a:rPr lang="ru-RU" sz="2400" b="1" i="1" dirty="0" smtClean="0"/>
              <a:t>города Кизляр</a:t>
            </a:r>
          </a:p>
          <a:p>
            <a:pPr>
              <a:buFontTx/>
              <a:buNone/>
            </a:pPr>
            <a:r>
              <a:rPr lang="ru-RU" sz="2400" b="1" i="1" dirty="0" smtClean="0"/>
              <a:t>Республики</a:t>
            </a:r>
          </a:p>
          <a:p>
            <a:pPr>
              <a:buFontTx/>
              <a:buNone/>
            </a:pPr>
            <a:r>
              <a:rPr lang="ru-RU" sz="2400" b="1" i="1" dirty="0" smtClean="0"/>
              <a:t>Дагестан</a:t>
            </a:r>
          </a:p>
          <a:p>
            <a:pPr>
              <a:buFontTx/>
              <a:buNone/>
            </a:pPr>
            <a:endParaRPr lang="ru-RU" sz="2400" b="1" i="1" dirty="0" smtClean="0"/>
          </a:p>
          <a:p>
            <a:pPr algn="ctr">
              <a:buFontTx/>
              <a:buNone/>
            </a:pPr>
            <a:endParaRPr lang="ru-RU" sz="1600" dirty="0" smtClean="0"/>
          </a:p>
          <a:p>
            <a:pPr>
              <a:buFontTx/>
              <a:buNone/>
            </a:pPr>
            <a:endParaRPr lang="ru-RU" sz="1600" dirty="0" smtClean="0"/>
          </a:p>
          <a:p>
            <a:pPr>
              <a:buFontTx/>
              <a:buNone/>
            </a:pPr>
            <a:endParaRPr lang="ru-RU" sz="1600" dirty="0" smtClean="0"/>
          </a:p>
          <a:p>
            <a:pPr>
              <a:buFontTx/>
              <a:buNone/>
            </a:pPr>
            <a:endParaRPr lang="ru-RU" sz="1600" dirty="0" smtClean="0"/>
          </a:p>
          <a:p>
            <a:pPr>
              <a:buFontTx/>
              <a:buNone/>
            </a:pPr>
            <a:endParaRPr lang="ru-RU" sz="1600" dirty="0" smtClean="0"/>
          </a:p>
          <a:p>
            <a:pPr algn="ctr">
              <a:buFontTx/>
              <a:buNone/>
            </a:pPr>
            <a:r>
              <a:rPr lang="ru-RU" sz="1600" dirty="0" smtClean="0"/>
              <a:t>«</a:t>
            </a:r>
            <a:endParaRPr lang="ru-RU" sz="2400" dirty="0" smtClean="0"/>
          </a:p>
          <a:p>
            <a:pPr>
              <a:buFontTx/>
              <a:buNone/>
            </a:pPr>
            <a:endParaRPr lang="ru-RU" sz="2400" dirty="0" smtClean="0"/>
          </a:p>
          <a:p>
            <a:pPr>
              <a:buFontTx/>
              <a:buNone/>
            </a:pPr>
            <a:endParaRPr lang="ru-RU" sz="2400" dirty="0" smtClean="0"/>
          </a:p>
        </p:txBody>
      </p:sp>
      <p:pic>
        <p:nvPicPr>
          <p:cNvPr id="20484" name="Picture 5" descr="BKDC067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1" y="287948"/>
            <a:ext cx="3551767" cy="2997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6" descr="BKDC066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3068960"/>
            <a:ext cx="2880486" cy="335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502920" y="476672"/>
            <a:ext cx="8183880" cy="1512168"/>
          </a:xfrm>
        </p:spPr>
        <p:txBody>
          <a:bodyPr>
            <a:normAutofit fontScale="90000"/>
          </a:bodyPr>
          <a:lstStyle/>
          <a:p>
            <a:r>
              <a:rPr lang="ru-RU" sz="2400" b="1" i="1" dirty="0" smtClean="0"/>
              <a:t>Композиция «Приятного аппетита» выполнена для оформления школьной столовой -коллективная работа воспитанников студии «Алтын </a:t>
            </a:r>
            <a:r>
              <a:rPr lang="ru-RU" sz="2400" b="1" i="1" dirty="0" err="1" smtClean="0"/>
              <a:t>куллар</a:t>
            </a:r>
            <a:r>
              <a:rPr lang="ru-RU" sz="2400" b="1" i="1" dirty="0" smtClean="0"/>
              <a:t>»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26628" name="Picture 4" descr="приятного аппетита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9464" y="1556792"/>
            <a:ext cx="4824536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 descr="фруктовое изобилие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4725144"/>
            <a:ext cx="2736304" cy="173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" descr="BKDC208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60848"/>
            <a:ext cx="3893249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771800" y="0"/>
            <a:ext cx="5915000" cy="1844824"/>
          </a:xfrm>
        </p:spPr>
        <p:txBody>
          <a:bodyPr>
            <a:normAutofit/>
          </a:bodyPr>
          <a:lstStyle/>
          <a:p>
            <a:r>
              <a:rPr lang="ru-RU" sz="2400" b="1" i="1" dirty="0" smtClean="0"/>
              <a:t>Республиканский конкурс</a:t>
            </a:r>
            <a:br>
              <a:rPr lang="ru-RU" sz="2400" b="1" i="1" dirty="0" smtClean="0"/>
            </a:br>
            <a:r>
              <a:rPr lang="ru-RU" sz="2400" b="1" i="1" dirty="0" smtClean="0"/>
              <a:t> детского творчества</a:t>
            </a:r>
            <a:br>
              <a:rPr lang="ru-RU" sz="2400" b="1" i="1" dirty="0" smtClean="0"/>
            </a:br>
            <a:r>
              <a:rPr lang="ru-RU" sz="2400" b="1" i="1" dirty="0" smtClean="0"/>
              <a:t> «Золотая рыбка» - п.Рыбная Слобода РТ</a:t>
            </a:r>
          </a:p>
        </p:txBody>
      </p:sp>
      <p:pic>
        <p:nvPicPr>
          <p:cNvPr id="21507" name="Picture 4" descr="дельфины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235238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5" descr="BKDC389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501" y="4226902"/>
            <a:ext cx="3280833" cy="2093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6" descr="BKDC390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4724767"/>
            <a:ext cx="3563888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7" descr="BKDC391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2204864"/>
            <a:ext cx="3238955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8" descr="BKDC391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5" y="3573016"/>
            <a:ext cx="3096344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499992" y="404664"/>
            <a:ext cx="4186808" cy="1296144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800" dirty="0" smtClean="0">
                <a:latin typeface="Times New Roman" pitchFamily="18" charset="0"/>
              </a:rPr>
              <a:t>Конструирование изделий из натуральной кожи</a:t>
            </a:r>
          </a:p>
        </p:txBody>
      </p:sp>
      <p:pic>
        <p:nvPicPr>
          <p:cNvPr id="14339" name="Picture 3" descr="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528" y="404664"/>
            <a:ext cx="3978275" cy="2439988"/>
          </a:xfrm>
          <a:noFill/>
          <a:ln w="57150">
            <a:solidFill>
              <a:srgbClr val="993366"/>
            </a:solidFill>
          </a:ln>
        </p:spPr>
      </p:pic>
      <p:pic>
        <p:nvPicPr>
          <p:cNvPr id="14340" name="Picture 5" descr="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400" y="2348880"/>
            <a:ext cx="5181600" cy="4114800"/>
          </a:xfrm>
          <a:prstGeom prst="rect">
            <a:avLst/>
          </a:prstGeom>
          <a:noFill/>
          <a:ln w="57150">
            <a:solidFill>
              <a:srgbClr val="993366"/>
            </a:solidFill>
            <a:miter lim="800000"/>
            <a:headEnd/>
            <a:tailEnd/>
          </a:ln>
        </p:spPr>
      </p:pic>
      <p:pic>
        <p:nvPicPr>
          <p:cNvPr id="14341" name="Picture 13" descr="02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2852936"/>
            <a:ext cx="2819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60438" y="333375"/>
            <a:ext cx="8183562" cy="21590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 </a:t>
            </a:r>
            <a:r>
              <a:rPr lang="ru-RU" sz="2400" b="1" i="1" dirty="0" smtClean="0"/>
              <a:t>Международная выставка прикладного творчества </a:t>
            </a:r>
            <a:br>
              <a:rPr lang="ru-RU" sz="2400" b="1" i="1" dirty="0" smtClean="0"/>
            </a:br>
            <a:r>
              <a:rPr lang="ru-RU" sz="2400" b="1" i="1" dirty="0" smtClean="0"/>
              <a:t>«Шкатулка матушки Зимы» </a:t>
            </a:r>
            <a:br>
              <a:rPr lang="ru-RU" sz="2400" b="1" i="1" dirty="0" smtClean="0"/>
            </a:br>
            <a:r>
              <a:rPr lang="ru-RU" sz="2400" b="1" i="1" dirty="0" err="1" smtClean="0"/>
              <a:t>г.Усть</a:t>
            </a:r>
            <a:r>
              <a:rPr lang="ru-RU" sz="2400" b="1" i="1" dirty="0" smtClean="0"/>
              <a:t> -</a:t>
            </a:r>
            <a:r>
              <a:rPr lang="ru-RU" sz="2400" b="1" i="1" dirty="0" err="1" smtClean="0"/>
              <a:t>Каменогорск</a:t>
            </a:r>
            <a:r>
              <a:rPr lang="ru-RU" sz="2400" b="1" i="1" dirty="0" smtClean="0"/>
              <a:t>, Казахстан</a:t>
            </a:r>
          </a:p>
        </p:txBody>
      </p:sp>
      <p:pic>
        <p:nvPicPr>
          <p:cNvPr id="30724" name="Picture 4" descr="BKDC193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307812"/>
            <a:ext cx="2424832" cy="355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5" descr="BKDC193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1844824"/>
            <a:ext cx="2520280" cy="42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6" descr="BKDC192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872" y="2564904"/>
            <a:ext cx="2521073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Нижний колонтитул 7"/>
          <p:cNvSpPr txBox="1">
            <a:spLocks noGrp="1"/>
          </p:cNvSpPr>
          <p:nvPr/>
        </p:nvSpPr>
        <p:spPr bwMode="auto">
          <a:xfrm>
            <a:off x="3124200" y="6244737"/>
            <a:ext cx="2895600" cy="476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endParaRPr lang="ru-RU" sz="14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 advClick="0" advTm="3000">
    <p:whee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kavku\Desktop\Новая папка (10)\20161205_1116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00176" y="1004081"/>
            <a:ext cx="4219269" cy="3164452"/>
          </a:xfrm>
          <a:prstGeom prst="rect">
            <a:avLst/>
          </a:prstGeom>
          <a:noFill/>
        </p:spPr>
      </p:pic>
      <p:pic>
        <p:nvPicPr>
          <p:cNvPr id="1027" name="Picture 3" descr="C:\Users\kavku\Desktop\Новая папка (10)\20161205_1128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295633" y="897055"/>
            <a:ext cx="5305262" cy="3888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kavku\Desktop\Новая папка (10)\BKDC16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503647" cy="3377735"/>
          </a:xfrm>
          <a:prstGeom prst="rect">
            <a:avLst/>
          </a:prstGeom>
          <a:noFill/>
        </p:spPr>
      </p:pic>
      <p:pic>
        <p:nvPicPr>
          <p:cNvPr id="2051" name="Picture 3" descr="C:\Users\kavku\Desktop\Новая папка (10)\BKDC164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2276872"/>
            <a:ext cx="5631965" cy="4223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kavku\Desktop\Новая папка (10)\DSC086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5940152" cy="4187825"/>
          </a:xfrm>
          <a:prstGeom prst="rect">
            <a:avLst/>
          </a:prstGeom>
          <a:noFill/>
        </p:spPr>
      </p:pic>
      <p:pic>
        <p:nvPicPr>
          <p:cNvPr id="3075" name="Picture 3" descr="C:\Users\kavku\Desktop\Новая папка (10)\DSC0862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7" y="1052736"/>
            <a:ext cx="4427984" cy="34876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Прямоугольник 3"/>
          <p:cNvSpPr>
            <a:spLocks noChangeArrowheads="1"/>
          </p:cNvSpPr>
          <p:nvPr/>
        </p:nvSpPr>
        <p:spPr bwMode="auto">
          <a:xfrm>
            <a:off x="214313" y="0"/>
            <a:ext cx="89296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i="1">
                <a:solidFill>
                  <a:srgbClr val="9C3406"/>
                </a:solidFill>
                <a:latin typeface="Times New Roman" pitchFamily="18" charset="0"/>
                <a:ea typeface="NewtonCSanPin-Regular"/>
                <a:cs typeface="Times New Roman" pitchFamily="18" charset="0"/>
              </a:rPr>
              <a:t>Принципы  успешности </a:t>
            </a:r>
          </a:p>
          <a:p>
            <a:pPr algn="ctr"/>
            <a:r>
              <a:rPr lang="ru-RU" sz="3600" b="1" i="1">
                <a:solidFill>
                  <a:srgbClr val="9C3406"/>
                </a:solidFill>
                <a:latin typeface="Times New Roman" pitchFamily="18" charset="0"/>
                <a:ea typeface="NewtonCSanPin-Regular"/>
                <a:cs typeface="Times New Roman" pitchFamily="18" charset="0"/>
              </a:rPr>
              <a:t>коррекционной работы</a:t>
            </a:r>
            <a:endParaRPr lang="ru-RU" sz="3200" b="1" i="1">
              <a:solidFill>
                <a:srgbClr val="9C3406"/>
              </a:solidFill>
              <a:ea typeface="NewtonCSanPin-Regular"/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357158" y="1357274"/>
          <a:ext cx="8358246" cy="5286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kavku\Desktop\Новая папка (10)\SDC138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5583767" cy="4187825"/>
          </a:xfrm>
          <a:prstGeom prst="rect">
            <a:avLst/>
          </a:prstGeom>
          <a:noFill/>
        </p:spPr>
      </p:pic>
      <p:pic>
        <p:nvPicPr>
          <p:cNvPr id="4099" name="Picture 3" descr="C:\Users\kavku\Desktop\Новая папка (10)\IMG-20161225-WA002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2996952"/>
            <a:ext cx="4828118" cy="3621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kavku\Desktop\Новая папка (10)\собач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88641"/>
            <a:ext cx="4512502" cy="3384376"/>
          </a:xfrm>
          <a:prstGeom prst="rect">
            <a:avLst/>
          </a:prstGeom>
          <a:noFill/>
        </p:spPr>
      </p:pic>
      <p:pic>
        <p:nvPicPr>
          <p:cNvPr id="5123" name="Picture 3" descr="C:\Users\kavku\Desktop\Новая папка (10)\ф11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3441" y="3025791"/>
            <a:ext cx="5750559" cy="38322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Picture 2" descr="C:\Users\kavku\Desktop\Новая папка (9)\грамота обработан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674384" y="1358525"/>
            <a:ext cx="1841269" cy="2531225"/>
          </a:xfrm>
          <a:prstGeom prst="rect">
            <a:avLst/>
          </a:prstGeom>
          <a:noFill/>
        </p:spPr>
      </p:pic>
      <p:pic>
        <p:nvPicPr>
          <p:cNvPr id="6146" name="Picture 2" descr="C:\Users\kavku\Desktop\Новая папка (10)\IMG-20160311-WA001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2128395" cy="3364621"/>
          </a:xfrm>
          <a:prstGeom prst="rect">
            <a:avLst/>
          </a:prstGeom>
          <a:noFill/>
        </p:spPr>
      </p:pic>
      <p:pic>
        <p:nvPicPr>
          <p:cNvPr id="6147" name="Picture 3" descr="C:\Users\kavku\Desktop\Новая папка (10)\IMG-20160311-WA001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260648"/>
            <a:ext cx="3013656" cy="2376264"/>
          </a:xfrm>
          <a:prstGeom prst="rect">
            <a:avLst/>
          </a:prstGeom>
          <a:noFill/>
        </p:spPr>
      </p:pic>
      <p:pic>
        <p:nvPicPr>
          <p:cNvPr id="6148" name="Picture 4" descr="C:\Users\kavku\Desktop\Новая папка (10)\Хузина Гульназ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89040"/>
            <a:ext cx="1377306" cy="1934966"/>
          </a:xfrm>
          <a:prstGeom prst="rect">
            <a:avLst/>
          </a:prstGeom>
          <a:noFill/>
        </p:spPr>
      </p:pic>
      <p:pic>
        <p:nvPicPr>
          <p:cNvPr id="6149" name="Picture 5" descr="C:\Users\kavku\Desktop\Новая папка (10)\Шайдуллина Айгуль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980728"/>
            <a:ext cx="2477897" cy="3481179"/>
          </a:xfrm>
          <a:prstGeom prst="rect">
            <a:avLst/>
          </a:prstGeom>
          <a:noFill/>
        </p:spPr>
      </p:pic>
      <p:pic>
        <p:nvPicPr>
          <p:cNvPr id="6150" name="Picture 6" descr="C:\Users\kavku\Desktop\Новая папка (10)\Фаттахова Наиля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264" y="404664"/>
            <a:ext cx="1554982" cy="2184583"/>
          </a:xfrm>
          <a:prstGeom prst="rect">
            <a:avLst/>
          </a:prstGeom>
          <a:noFill/>
        </p:spPr>
      </p:pic>
      <p:pic>
        <p:nvPicPr>
          <p:cNvPr id="6151" name="Picture 7" descr="C:\Users\kavku\Desktop\Новая папка (9)\якимов владик диплом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9" y="3140968"/>
            <a:ext cx="1800200" cy="3044247"/>
          </a:xfrm>
          <a:prstGeom prst="rect">
            <a:avLst/>
          </a:prstGeom>
          <a:noFill/>
        </p:spPr>
      </p:pic>
      <p:pic>
        <p:nvPicPr>
          <p:cNvPr id="6152" name="Picture 8" descr="C:\Users\kavku\Desktop\Новая папка (9)\Нуруллин (1)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3429000"/>
            <a:ext cx="4070948" cy="2879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kavku\Desktop\фото кружок\IMG_03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3131" y="-171400"/>
            <a:ext cx="3140869" cy="4187825"/>
          </a:xfrm>
          <a:prstGeom prst="rect">
            <a:avLst/>
          </a:prstGeom>
          <a:noFill/>
        </p:spPr>
      </p:pic>
      <p:pic>
        <p:nvPicPr>
          <p:cNvPr id="8196" name="Picture 4" descr="C:\Users\kavku\Desktop\фото кружок\фото 06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4392488" cy="4017332"/>
          </a:xfrm>
          <a:prstGeom prst="rect">
            <a:avLst/>
          </a:prstGeom>
          <a:noFill/>
        </p:spPr>
      </p:pic>
      <p:pic>
        <p:nvPicPr>
          <p:cNvPr id="7" name="Picture 3" descr="C:\Users\kavku\Desktop\фото кружок\Изображение 28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872" y="1988840"/>
            <a:ext cx="3600400" cy="3167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kavku\Desktop\фото кружок\поделк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5514017" cy="3390777"/>
          </a:xfrm>
          <a:prstGeom prst="rect">
            <a:avLst/>
          </a:prstGeom>
          <a:noFill/>
        </p:spPr>
      </p:pic>
      <p:pic>
        <p:nvPicPr>
          <p:cNvPr id="10243" name="Picture 3" descr="C:\Users\kavku\Desktop\фото кружок\изображение 01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1988840"/>
            <a:ext cx="5076056" cy="4411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323850"/>
          </a:xfrm>
        </p:spPr>
        <p:txBody>
          <a:bodyPr>
            <a:normAutofit fontScale="90000"/>
          </a:bodyPr>
          <a:lstStyle/>
          <a:p>
            <a:pPr eaLnBrk="1" hangingPunct="1"/>
            <a:endParaRPr lang="ru-RU" sz="4000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 flipH="1">
            <a:off x="323528" y="2492896"/>
            <a:ext cx="71760" cy="45719"/>
          </a:xfrm>
          <a:ln w="57150">
            <a:solidFill>
              <a:srgbClr val="993366"/>
            </a:solidFill>
          </a:ln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000" b="1" dirty="0" smtClean="0"/>
              <a:t>       </a:t>
            </a:r>
            <a:endParaRPr lang="en-US" sz="1000" b="1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700" b="1" dirty="0" smtClean="0"/>
              <a:t>    </a:t>
            </a:r>
            <a:r>
              <a:rPr lang="ru-RU" sz="1700" b="1" dirty="0" smtClean="0"/>
              <a:t>Мы уверены, что профессионализм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700" b="1" dirty="0" smtClean="0"/>
              <a:t>специалистов, ориентация на </a:t>
            </a:r>
            <a:r>
              <a:rPr lang="ru-RU" sz="1700" b="1" dirty="0" err="1" smtClean="0"/>
              <a:t>иннова</a:t>
            </a:r>
            <a:r>
              <a:rPr lang="ru-RU" sz="1700" b="1" dirty="0" smtClean="0"/>
              <a:t>-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700" b="1" dirty="0" err="1" smtClean="0"/>
              <a:t>ционные</a:t>
            </a:r>
            <a:r>
              <a:rPr lang="ru-RU" sz="1700" b="1" dirty="0" smtClean="0"/>
              <a:t> реабилитационные </a:t>
            </a:r>
            <a:r>
              <a:rPr lang="ru-RU" sz="1700" b="1" dirty="0" err="1" smtClean="0"/>
              <a:t>техноло</a:t>
            </a:r>
            <a:r>
              <a:rPr lang="en-US" sz="1700" b="1" dirty="0" smtClean="0"/>
              <a:t>-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700" b="1" dirty="0" err="1" smtClean="0"/>
              <a:t>гии</a:t>
            </a:r>
            <a:r>
              <a:rPr lang="ru-RU" sz="1700" b="1" dirty="0" smtClean="0"/>
              <a:t> работы, активное участие родите</a:t>
            </a:r>
            <a:r>
              <a:rPr lang="en-US" sz="1700" b="1" dirty="0" smtClean="0"/>
              <a:t>-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700" b="1" dirty="0" smtClean="0"/>
              <a:t>лей и детское желание познавать мир </a:t>
            </a:r>
            <a:endParaRPr lang="en-US" sz="1700" b="1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700" b="1" dirty="0" smtClean="0"/>
              <a:t>несут в себе неисчерпаемые ресурсы </a:t>
            </a:r>
            <a:endParaRPr lang="en-US" sz="1700" b="1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700" b="1" dirty="0" smtClean="0"/>
              <a:t>социализации детей с ограниченными </a:t>
            </a:r>
            <a:endParaRPr lang="en-US" sz="1700" b="1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700" b="1" dirty="0" smtClean="0"/>
              <a:t>возможностями. </a:t>
            </a:r>
          </a:p>
        </p:txBody>
      </p:sp>
      <p:graphicFrame>
        <p:nvGraphicFramePr>
          <p:cNvPr id="46084" name="Object 4" descr="ty 020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1547813" y="692150"/>
          <a:ext cx="3454400" cy="251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50" name="Фотография Photo Editor" r:id="rId4" imgW="15600000" imgH="11342857" progId="">
                  <p:embed/>
                </p:oleObj>
              </mc:Choice>
              <mc:Fallback>
                <p:oleObj name="Фотография Photo Editor" r:id="rId4" imgW="15600000" imgH="11342857" progId="">
                  <p:embed/>
                  <p:pic>
                    <p:nvPicPr>
                      <p:cNvPr id="0" name="Object 4" descr="ty 0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692150"/>
                        <a:ext cx="3454400" cy="2511425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rgbClr val="993366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5" name="Object 5" descr="Андрей Малахов среди воспитанников Центра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4859338" y="2565400"/>
          <a:ext cx="3600450" cy="240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51" name="Фотография Photo Editor" r:id="rId6" imgW="8345065" imgH="5563377" progId="">
                  <p:embed/>
                </p:oleObj>
              </mc:Choice>
              <mc:Fallback>
                <p:oleObj name="Фотография Photo Editor" r:id="rId6" imgW="8345065" imgH="5563377" progId="">
                  <p:embed/>
                  <p:pic>
                    <p:nvPicPr>
                      <p:cNvPr id="0" name="Object 5" descr="Андрей Малахов среди воспитанников Центра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2565400"/>
                        <a:ext cx="3600450" cy="2400300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rgbClr val="993366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6086" name="Picture 6" descr="CIMG153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8150" y="3500438"/>
            <a:ext cx="4337050" cy="2781300"/>
          </a:xfrm>
          <a:prstGeom prst="rect">
            <a:avLst/>
          </a:prstGeom>
          <a:noFill/>
          <a:ln w="57150">
            <a:solidFill>
              <a:srgbClr val="993366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kavku\Desktop\фото кружок\1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0"/>
            <a:ext cx="626469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36867" name="Picture 6" descr="способности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4227" y="530225"/>
            <a:ext cx="6301584" cy="4187825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http://edu.mari.ru/mouo-mariturek/sh11/DocLib/2016-2017/%D0%98%D0%BD%D0%BA%D0%BB%D1%8E%D0%B7%D0%B8%D0%B2%D0%BD%D0%BE%D0%B5%20%D0%BE%D0%B1%D1%80%D0%B0%D0%B7%D0%BE%D0%B2%D0%B0%D0%BD%D0%B8%D0%B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8136904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37892" name="Picture 5" descr="0031-031-Spasibo-za-vnimani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82677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976" y="928688"/>
            <a:ext cx="4788024" cy="437252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инклюзивное образование </a:t>
            </a:r>
            <a:b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обеспечение равного доступа </a:t>
            </a:r>
            <a:br>
              <a:rPr lang="ru-RU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 образованию для всех обучающихся</a:t>
            </a:r>
            <a:br>
              <a:rPr lang="ru-RU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 учетом разнообразия особых</a:t>
            </a:r>
            <a:br>
              <a:rPr lang="ru-RU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образовательных потребностей и индивидуальных возможностей </a:t>
            </a:r>
            <a:endParaRPr lang="ru-RU" sz="2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14414" y="692695"/>
            <a:ext cx="7631277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400" b="1" dirty="0">
                <a:ln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Закон об образовании </a:t>
            </a:r>
          </a:p>
        </p:txBody>
      </p:sp>
      <p:pic>
        <p:nvPicPr>
          <p:cNvPr id="3076" name="Picture 2" descr="Федеральный закон об образовании в Российской Федерации 273-ФЗ от 29.12.1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237" y="1628799"/>
            <a:ext cx="3098667" cy="4372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0354" name="Picture 2" descr="http://player.myshared.ru/4/303083/slides/slide_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1152" y="0"/>
            <a:ext cx="7632848" cy="5724636"/>
          </a:xfrm>
          <a:prstGeom prst="rect">
            <a:avLst/>
          </a:prstGeom>
          <a:noFill/>
        </p:spPr>
      </p:pic>
      <p:pic>
        <p:nvPicPr>
          <p:cNvPr id="4" name="Picture 2" descr="http://seductrice.ru/public-pics/2017/01/inklusivnoe_obrasovanie-600x42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4941168"/>
            <a:ext cx="2680883" cy="19168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6498" name="Picture 2" descr="http://player.myshared.ru/4/303083/slides/slide_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14654"/>
            <a:ext cx="8568952" cy="65433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Grp="1"/>
          </p:cNvSpPr>
          <p:nvPr>
            <p:ph type="title"/>
          </p:nvPr>
        </p:nvSpPr>
        <p:spPr>
          <a:xfrm>
            <a:off x="250825" y="188913"/>
            <a:ext cx="8893175" cy="105251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2500" b="1" smtClean="0">
                <a:solidFill>
                  <a:schemeClr val="bg1"/>
                </a:solidFill>
              </a:rPr>
              <a:t>      </a:t>
            </a:r>
            <a:r>
              <a:rPr lang="ru-RU" sz="2500" b="1" smtClean="0">
                <a:solidFill>
                  <a:srgbClr val="231098"/>
                </a:solidFill>
              </a:rPr>
              <a:t>Государственное автономное учреждение</a:t>
            </a:r>
            <a:r>
              <a:rPr lang="ru-RU" sz="2100" b="1" smtClean="0">
                <a:solidFill>
                  <a:srgbClr val="231098"/>
                </a:solidFill>
              </a:rPr>
              <a:t/>
            </a:r>
            <a:br>
              <a:rPr lang="ru-RU" sz="2100" b="1" smtClean="0">
                <a:solidFill>
                  <a:srgbClr val="231098"/>
                </a:solidFill>
              </a:rPr>
            </a:br>
            <a:r>
              <a:rPr lang="ru-RU" sz="2500" b="1" smtClean="0">
                <a:solidFill>
                  <a:srgbClr val="231098"/>
                </a:solidFill>
              </a:rPr>
              <a:t>социального обслуживания</a:t>
            </a:r>
            <a:r>
              <a:rPr lang="ru-RU" sz="2500" b="1" smtClean="0">
                <a:solidFill>
                  <a:schemeClr val="bg2"/>
                </a:solidFill>
              </a:rPr>
              <a:t/>
            </a:r>
            <a:br>
              <a:rPr lang="ru-RU" sz="2500" b="1" smtClean="0">
                <a:solidFill>
                  <a:schemeClr val="bg2"/>
                </a:solidFill>
              </a:rPr>
            </a:br>
            <a:endParaRPr lang="ru-RU" sz="2500" b="1" smtClean="0">
              <a:solidFill>
                <a:schemeClr val="bg2"/>
              </a:solidFill>
            </a:endParaRPr>
          </a:p>
        </p:txBody>
      </p:sp>
      <p:pic>
        <p:nvPicPr>
          <p:cNvPr id="21509" name="Picture 16" descr="логотип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908050"/>
            <a:ext cx="4787900" cy="4392613"/>
          </a:xfrm>
          <a:noFill/>
        </p:spPr>
      </p:pic>
      <p:sp>
        <p:nvSpPr>
          <p:cNvPr id="21507" name="WordArt 11"/>
          <p:cNvSpPr>
            <a:spLocks noChangeArrowheads="1" noChangeShapeType="1" noTextEdit="1"/>
          </p:cNvSpPr>
          <p:nvPr/>
        </p:nvSpPr>
        <p:spPr bwMode="auto">
          <a:xfrm>
            <a:off x="611188" y="5373688"/>
            <a:ext cx="8064500" cy="1223962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</a:bodyPr>
          <a:lstStyle/>
          <a:p>
            <a:pPr algn="ctr"/>
            <a:r>
              <a:rPr lang="ru-RU" sz="44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"Солнечный"</a:t>
            </a:r>
          </a:p>
        </p:txBody>
      </p:sp>
      <p:sp>
        <p:nvSpPr>
          <p:cNvPr id="21508" name="Rectangle 14"/>
          <p:cNvSpPr>
            <a:spLocks noChangeArrowheads="1"/>
          </p:cNvSpPr>
          <p:nvPr/>
        </p:nvSpPr>
        <p:spPr bwMode="auto">
          <a:xfrm>
            <a:off x="4787900" y="1412875"/>
            <a:ext cx="3960813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231098"/>
                </a:solidFill>
              </a:rPr>
              <a:t>«Реабилитационный центр </a:t>
            </a:r>
            <a:br>
              <a:rPr lang="ru-RU" sz="2000" b="1">
                <a:solidFill>
                  <a:srgbClr val="231098"/>
                </a:solidFill>
              </a:rPr>
            </a:br>
            <a:r>
              <a:rPr lang="ru-RU" sz="2000" b="1">
                <a:solidFill>
                  <a:srgbClr val="231098"/>
                </a:solidFill>
              </a:rPr>
              <a:t>для детей и подростков </a:t>
            </a:r>
            <a:br>
              <a:rPr lang="ru-RU" sz="2000" b="1">
                <a:solidFill>
                  <a:srgbClr val="231098"/>
                </a:solidFill>
              </a:rPr>
            </a:br>
            <a:r>
              <a:rPr lang="ru-RU" sz="2000" b="1">
                <a:solidFill>
                  <a:srgbClr val="231098"/>
                </a:solidFill>
              </a:rPr>
              <a:t>с ограниченными возможностями </a:t>
            </a:r>
            <a:br>
              <a:rPr lang="ru-RU" sz="2000" b="1">
                <a:solidFill>
                  <a:srgbClr val="231098"/>
                </a:solidFill>
              </a:rPr>
            </a:br>
            <a:r>
              <a:rPr lang="ru-RU" sz="2000" b="1">
                <a:solidFill>
                  <a:srgbClr val="231098"/>
                </a:solidFill>
              </a:rPr>
              <a:t>«Солнечный» </a:t>
            </a:r>
          </a:p>
          <a:p>
            <a:pPr algn="ctr"/>
            <a:r>
              <a:rPr lang="ru-RU" sz="2000" b="1">
                <a:solidFill>
                  <a:srgbClr val="231098"/>
                </a:solidFill>
              </a:rPr>
              <a:t>Министерства труда, занятости и социальной защиты</a:t>
            </a:r>
            <a:br>
              <a:rPr lang="ru-RU" sz="2000" b="1">
                <a:solidFill>
                  <a:srgbClr val="231098"/>
                </a:solidFill>
              </a:rPr>
            </a:br>
            <a:r>
              <a:rPr lang="ru-RU" sz="2000" b="1">
                <a:solidFill>
                  <a:srgbClr val="231098"/>
                </a:solidFill>
              </a:rPr>
              <a:t> Республики Татарстан»</a:t>
            </a:r>
          </a:p>
          <a:p>
            <a:pPr algn="ctr"/>
            <a:r>
              <a:rPr lang="ru-RU" sz="2000" b="1">
                <a:solidFill>
                  <a:srgbClr val="231098"/>
                </a:solidFill>
              </a:rPr>
              <a:t>(г.Казань)</a:t>
            </a:r>
            <a:br>
              <a:rPr lang="ru-RU" sz="2000" b="1">
                <a:solidFill>
                  <a:srgbClr val="231098"/>
                </a:solidFill>
              </a:rPr>
            </a:br>
            <a:endParaRPr lang="en-US" sz="2000" b="1">
              <a:solidFill>
                <a:srgbClr val="231098"/>
              </a:solidFill>
            </a:endParaRPr>
          </a:p>
          <a:p>
            <a:pPr algn="ctr"/>
            <a:r>
              <a:rPr lang="ru-RU" b="1">
                <a:solidFill>
                  <a:schemeClr val="bg2"/>
                </a:solidFill>
              </a:rPr>
              <a:t/>
            </a:r>
            <a:br>
              <a:rPr lang="ru-RU" b="1">
                <a:solidFill>
                  <a:schemeClr val="bg2"/>
                </a:solidFill>
              </a:rPr>
            </a:br>
            <a:endParaRPr lang="ru-RU" b="1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Творчество даёт человеку переживание своей целостности. Оно отражает его внутренний мир, его стремления, желания, переживания. В момент творчества человек наиболее полно и глубоко переживает себя, как личность, осознает свою индивидуальность. </a:t>
            </a:r>
            <a:endParaRPr lang="ru-RU" dirty="0"/>
          </a:p>
        </p:txBody>
      </p:sp>
      <p:pic>
        <p:nvPicPr>
          <p:cNvPr id="8194" name="Picture 2" descr="http://detsad9ovz.ucoz.ru/2013-2014/oformlenie/f_clip_image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4077072"/>
            <a:ext cx="2680325" cy="25649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Руки учат голову, а затем поумневшая голова учит руки, а умелые руки снова способствуют развитию мозга»  И. П .Павлов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2132856"/>
            <a:ext cx="7200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« …..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истоки способностей и дарования детей  находятся на кончиках их пальцев, от них образно говоря , идут тончайшие ручейки , которые питают источник творческой мысли»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В.А. Сухомлинский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ttps://go4.imgsmail.ru/imgpreview?key=519bf4b35b60031&amp;mb=imgdb_preview_109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8944" y="3861048"/>
            <a:ext cx="4741447" cy="29969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Нижний колонтитул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03B7C12-044C-4221-AFB8-CA9B2F170D22}" type="slidenum">
              <a:rPr lang="ru-RU" smtClean="0"/>
              <a:pPr/>
              <a:t>9</a:t>
            </a:fld>
            <a:endParaRPr lang="ru-RU" smtClean="0"/>
          </a:p>
        </p:txBody>
      </p:sp>
      <p:sp>
        <p:nvSpPr>
          <p:cNvPr id="1126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33375"/>
            <a:ext cx="8229600" cy="796925"/>
          </a:xfrm>
        </p:spPr>
        <p:txBody>
          <a:bodyPr/>
          <a:lstStyle/>
          <a:p>
            <a:pPr eaLnBrk="1" hangingPunct="1"/>
            <a:r>
              <a:rPr lang="ru-RU" sz="2000" b="1" i="1" smtClean="0"/>
              <a:t>«В любой работе есть место творчеству» </a:t>
            </a:r>
            <a:r>
              <a:rPr lang="ru-RU" sz="1800" i="1" smtClean="0"/>
              <a:t>Сергей Давлатов</a:t>
            </a:r>
            <a:endParaRPr lang="ru-RU" sz="2000" b="1" i="1" smtClean="0"/>
          </a:p>
        </p:txBody>
      </p:sp>
      <p:pic>
        <p:nvPicPr>
          <p:cNvPr id="11267" name="Picture 6" descr="1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980728"/>
            <a:ext cx="2543655" cy="267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8" descr="изображение 00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3168011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9" descr="изображение 00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653136"/>
            <a:ext cx="2448272" cy="169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10" descr="изображение 01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2924944"/>
            <a:ext cx="360040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263</TotalTime>
  <Words>281</Words>
  <Application>Microsoft Office PowerPoint</Application>
  <PresentationFormat>Экран (4:3)</PresentationFormat>
  <Paragraphs>54</Paragraphs>
  <Slides>29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1" baseType="lpstr">
      <vt:lpstr>Аспект</vt:lpstr>
      <vt:lpstr>Фотография Photo Editor</vt:lpstr>
      <vt:lpstr>Социализация детей с ограниченными возможностями через развитие их творческих способностей  в системе дополнительного образования </vt:lpstr>
      <vt:lpstr>Презентация PowerPoint</vt:lpstr>
      <vt:lpstr> инклюзивное образование  - обеспечение равного доступа  к образованию для всех обучающихся  с учетом разнообразия особых  образовательных потребностей и индивидуальных возможностей </vt:lpstr>
      <vt:lpstr>Презентация PowerPoint</vt:lpstr>
      <vt:lpstr>Презентация PowerPoint</vt:lpstr>
      <vt:lpstr>      Государственное автономное учреждение социального обслуживания </vt:lpstr>
      <vt:lpstr>Презентация PowerPoint</vt:lpstr>
      <vt:lpstr>Презентация PowerPoint</vt:lpstr>
      <vt:lpstr>«В любой работе есть место творчеству» Сергей Давлатов</vt:lpstr>
      <vt:lpstr>Презентация PowerPoint</vt:lpstr>
      <vt:lpstr>Презентация PowerPoint</vt:lpstr>
      <vt:lpstr>Презентация PowerPoint</vt:lpstr>
      <vt:lpstr>Композиция «Приятного аппетита» выполнена для оформления школьной столовой -коллективная работа воспитанников студии «Алтын куллар»</vt:lpstr>
      <vt:lpstr>Республиканский конкурс  детского творчества  «Золотая рыбка» - п.Рыбная Слобода РТ</vt:lpstr>
      <vt:lpstr>Конструирование изделий из натуральной кожи</vt:lpstr>
      <vt:lpstr> Международная выставка прикладного творчества  «Шкатулка матушки Зимы»  г.Усть -Каменогорск, Казахстан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kavku</dc:creator>
  <cp:lastModifiedBy>User</cp:lastModifiedBy>
  <cp:revision>36</cp:revision>
  <dcterms:created xsi:type="dcterms:W3CDTF">2017-08-25T13:27:17Z</dcterms:created>
  <dcterms:modified xsi:type="dcterms:W3CDTF">2017-12-06T11:51:54Z</dcterms:modified>
</cp:coreProperties>
</file>